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14"/>
  </p:notesMasterIdLst>
  <p:sldIdLst>
    <p:sldId id="257" r:id="rId2"/>
    <p:sldId id="258" r:id="rId3"/>
    <p:sldId id="273" r:id="rId4"/>
    <p:sldId id="271" r:id="rId5"/>
    <p:sldId id="278" r:id="rId6"/>
    <p:sldId id="293" r:id="rId7"/>
    <p:sldId id="294" r:id="rId8"/>
    <p:sldId id="262" r:id="rId9"/>
    <p:sldId id="290" r:id="rId10"/>
    <p:sldId id="295" r:id="rId11"/>
    <p:sldId id="291" r:id="rId12"/>
    <p:sldId id="296" r:id="rId13"/>
  </p:sldIdLst>
  <p:sldSz cx="9144000" cy="5143500" type="screen16x9"/>
  <p:notesSz cx="6858000" cy="9144000"/>
  <p:embeddedFontLst>
    <p:embeddedFont>
      <p:font typeface="Poppins" panose="00000500000000000000" pitchFamily="2" charset="0"/>
      <p:regular r:id="rId15"/>
      <p:bold r:id="rId16"/>
      <p:italic r:id="rId17"/>
      <p:boldItalic r:id="rId18"/>
    </p:embeddedFont>
    <p:embeddedFont>
      <p:font typeface="Poppins Black" panose="00000A00000000000000" pitchFamily="2" charset="0"/>
      <p:bold r:id="rId19"/>
      <p:boldItalic r:id="rId20"/>
    </p:embeddedFont>
    <p:embeddedFont>
      <p:font typeface="Poppins ExtraBold" panose="00000900000000000000" pitchFamily="2" charset="0"/>
      <p:bold r:id="rId21"/>
      <p:boldItalic r:id="rId22"/>
    </p:embeddedFont>
    <p:embeddedFont>
      <p:font typeface="Poppins Medium" panose="00000600000000000000" pitchFamily="2" charset="0"/>
      <p:regular r:id="rId23"/>
      <p:bold r:id="rId24"/>
      <p:italic r:id="rId25"/>
      <p:boldItalic r:id="rId26"/>
    </p:embeddedFont>
    <p:embeddedFont>
      <p:font typeface="Poppins SemiBold" panose="00000700000000000000" pitchFamily="2" charset="0"/>
      <p:regular r:id="rId27"/>
      <p:bold r:id="rId28"/>
      <p:italic r:id="rId29"/>
      <p:boldItalic r:id="rId30"/>
    </p:embeddedFont>
    <p:embeddedFont>
      <p:font typeface="Source Sans Pro" panose="020B0503030403020204" pitchFamily="34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9" Type="http://schemas.microsoft.com/office/2016/11/relationships/changesInfo" Target="changesInfos/changesInfo1.xml"/><Relationship Id="rId21" Type="http://schemas.openxmlformats.org/officeDocument/2006/relationships/font" Target="fonts/font7.fntdata"/><Relationship Id="rId34" Type="http://schemas.openxmlformats.org/officeDocument/2006/relationships/font" Target="fonts/font20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font" Target="fonts/font19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font" Target="fonts/font18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font" Target="fonts/font1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rtora, Alyssa" userId="S::atortora@hempsteadschools.org::a5a272c3-c4ad-46c9-9c5e-b2629d47ab4e" providerId="AD" clId="Web-{76F3DA54-25B9-C8E3-3CCB-845BA10C40A3}"/>
    <pc:docChg chg="addSld delSld modSld sldOrd">
      <pc:chgData name="Tortora, Alyssa" userId="S::atortora@hempsteadschools.org::a5a272c3-c4ad-46c9-9c5e-b2629d47ab4e" providerId="AD" clId="Web-{76F3DA54-25B9-C8E3-3CCB-845BA10C40A3}" dt="2024-10-18T20:10:34.916" v="17" actId="14100"/>
      <pc:docMkLst>
        <pc:docMk/>
      </pc:docMkLst>
      <pc:sldChg chg="del">
        <pc:chgData name="Tortora, Alyssa" userId="S::atortora@hempsteadschools.org::a5a272c3-c4ad-46c9-9c5e-b2629d47ab4e" providerId="AD" clId="Web-{76F3DA54-25B9-C8E3-3CCB-845BA10C40A3}" dt="2024-10-18T20:10:20.010" v="10"/>
        <pc:sldMkLst>
          <pc:docMk/>
          <pc:sldMk cId="0" sldId="267"/>
        </pc:sldMkLst>
      </pc:sldChg>
      <pc:sldChg chg="del">
        <pc:chgData name="Tortora, Alyssa" userId="S::atortora@hempsteadschools.org::a5a272c3-c4ad-46c9-9c5e-b2629d47ab4e" providerId="AD" clId="Web-{76F3DA54-25B9-C8E3-3CCB-845BA10C40A3}" dt="2024-10-18T20:10:09.603" v="9"/>
        <pc:sldMkLst>
          <pc:docMk/>
          <pc:sldMk cId="0" sldId="281"/>
        </pc:sldMkLst>
      </pc:sldChg>
      <pc:sldChg chg="addSp modSp">
        <pc:chgData name="Tortora, Alyssa" userId="S::atortora@hempsteadschools.org::a5a272c3-c4ad-46c9-9c5e-b2629d47ab4e" providerId="AD" clId="Web-{76F3DA54-25B9-C8E3-3CCB-845BA10C40A3}" dt="2024-10-18T20:10:34.916" v="17" actId="14100"/>
        <pc:sldMkLst>
          <pc:docMk/>
          <pc:sldMk cId="1957931413" sldId="295"/>
        </pc:sldMkLst>
        <pc:spChg chg="add mod">
          <ac:chgData name="Tortora, Alyssa" userId="S::atortora@hempsteadschools.org::a5a272c3-c4ad-46c9-9c5e-b2629d47ab4e" providerId="AD" clId="Web-{76F3DA54-25B9-C8E3-3CCB-845BA10C40A3}" dt="2024-10-18T20:10:34.916" v="17" actId="14100"/>
          <ac:spMkLst>
            <pc:docMk/>
            <pc:sldMk cId="1957931413" sldId="295"/>
            <ac:spMk id="2" creationId="{3BB42050-7D05-7877-7E56-A9DB3626CEBC}"/>
          </ac:spMkLst>
        </pc:spChg>
      </pc:sldChg>
      <pc:sldChg chg="addSp delSp modSp add del ord replId delAnim">
        <pc:chgData name="Tortora, Alyssa" userId="S::atortora@hempsteadschools.org::a5a272c3-c4ad-46c9-9c5e-b2629d47ab4e" providerId="AD" clId="Web-{76F3DA54-25B9-C8E3-3CCB-845BA10C40A3}" dt="2024-10-18T20:01:17.282" v="8"/>
        <pc:sldMkLst>
          <pc:docMk/>
          <pc:sldMk cId="2729121637" sldId="297"/>
        </pc:sldMkLst>
        <pc:spChg chg="del">
          <ac:chgData name="Tortora, Alyssa" userId="S::atortora@hempsteadschools.org::a5a272c3-c4ad-46c9-9c5e-b2629d47ab4e" providerId="AD" clId="Web-{76F3DA54-25B9-C8E3-3CCB-845BA10C40A3}" dt="2024-10-18T20:00:33.501" v="3"/>
          <ac:spMkLst>
            <pc:docMk/>
            <pc:sldMk cId="2729121637" sldId="297"/>
            <ac:spMk id="4" creationId="{7F573926-4ABF-3FB5-008B-9AB48CF02D4F}"/>
          </ac:spMkLst>
        </pc:spChg>
        <pc:spChg chg="del">
          <ac:chgData name="Tortora, Alyssa" userId="S::atortora@hempsteadschools.org::a5a272c3-c4ad-46c9-9c5e-b2629d47ab4e" providerId="AD" clId="Web-{76F3DA54-25B9-C8E3-3CCB-845BA10C40A3}" dt="2024-10-18T20:00:30.797" v="2"/>
          <ac:spMkLst>
            <pc:docMk/>
            <pc:sldMk cId="2729121637" sldId="297"/>
            <ac:spMk id="5" creationId="{9FF7C8C9-6F53-C28B-DD75-7C546F70B01A}"/>
          </ac:spMkLst>
        </pc:spChg>
        <pc:picChg chg="add mod">
          <ac:chgData name="Tortora, Alyssa" userId="S::atortora@hempsteadschools.org::a5a272c3-c4ad-46c9-9c5e-b2629d47ab4e" providerId="AD" clId="Web-{76F3DA54-25B9-C8E3-3CCB-845BA10C40A3}" dt="2024-10-18T20:00:37.860" v="6" actId="14100"/>
          <ac:picMkLst>
            <pc:docMk/>
            <pc:sldMk cId="2729121637" sldId="297"/>
            <ac:picMk id="2" creationId="{59634E1D-93DD-BC57-F61C-1F496F23023B}"/>
          </ac:picMkLst>
        </pc:picChg>
        <pc:picChg chg="del">
          <ac:chgData name="Tortora, Alyssa" userId="S::atortora@hempsteadschools.org::a5a272c3-c4ad-46c9-9c5e-b2629d47ab4e" providerId="AD" clId="Web-{76F3DA54-25B9-C8E3-3CCB-845BA10C40A3}" dt="2024-10-18T20:00:29.438" v="1"/>
          <ac:picMkLst>
            <pc:docMk/>
            <pc:sldMk cId="2729121637" sldId="297"/>
            <ac:picMk id="349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871601005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879909226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-dk0YPwAXR5-Sjv-HKH-JTMUnlVVkbsnxONGch47CMI/copy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879909226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838482157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879909226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2e6a3df96e6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2e6a3df96e6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2e7fadf9e98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2e7fadf9e98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980671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2f11535a584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2f11535a584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2508e81ed9a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Google Shape;344;g2508e81ed9a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Vimeo link: </a:t>
            </a:r>
            <a:r>
              <a:rPr lang="en" u="sng">
                <a:solidFill>
                  <a:schemeClr val="hlink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3"/>
              </a:rPr>
              <a:t>https://vimeo.com/871601005</a:t>
            </a:r>
            <a:r>
              <a:rPr lang="en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2e6a3df96e6_0_3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2e6a3df96e6_0_3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Vimeo link: </a:t>
            </a:r>
            <a:r>
              <a:rPr lang="en" u="sng">
                <a:solidFill>
                  <a:schemeClr val="hlink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3"/>
              </a:rPr>
              <a:t>https://vimeo.com/879909226</a:t>
            </a:r>
            <a:r>
              <a:rPr lang="en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2e7fadf9e98_0_1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" name="Google Shape;404;g2e7fadf9e98_0_1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Lesson 3: </a:t>
            </a:r>
            <a:r>
              <a:rPr lang="en" u="sng">
                <a:solidFill>
                  <a:schemeClr val="hlink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3"/>
              </a:rPr>
              <a:t>https://docs.google.com/document/d/1-dk0YPwAXR5-Sjv-HKH-JTMUnlVVkbsnxONGch47CMI/copy</a:t>
            </a:r>
            <a:r>
              <a:rPr lang="en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endParaRPr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Teacher</a:t>
            </a:r>
            <a:r>
              <a:rPr lang="en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: </a:t>
            </a:r>
            <a:r>
              <a:rPr lang="en">
                <a:solidFill>
                  <a:schemeClr val="dk1"/>
                </a:solidFill>
                <a:highlight>
                  <a:srgbClr val="C9DAF8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“I’m going to model again how you will read with Amira. Today I want to teach you that we need to use our loud and proud voice whenever there’s a </a:t>
            </a:r>
            <a:r>
              <a:rPr lang="en" i="1">
                <a:solidFill>
                  <a:schemeClr val="dk1"/>
                </a:solidFill>
                <a:highlight>
                  <a:srgbClr val="C9DAF8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green microphone</a:t>
            </a:r>
            <a:r>
              <a:rPr lang="en">
                <a:solidFill>
                  <a:schemeClr val="dk1"/>
                </a:solidFill>
                <a:highlight>
                  <a:srgbClr val="C9DAF8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. The green mic tells us Amira is ready to listen! Let me show you what I mean as I read a story with Amira today.”</a:t>
            </a:r>
            <a:endParaRPr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e6a3df96e6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2e6a3df96e6_0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Vimeo link: </a:t>
            </a:r>
            <a:r>
              <a:rPr lang="en" u="sng">
                <a:solidFill>
                  <a:schemeClr val="hlink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3"/>
              </a:rPr>
              <a:t>https://vimeo.com/879909226</a:t>
            </a:r>
            <a:r>
              <a:rPr lang="en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g21309ecd05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5" name="Google Shape;535;g21309ecd05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Vimeo link: </a:t>
            </a:r>
            <a:r>
              <a:rPr lang="en" u="sng">
                <a:solidFill>
                  <a:schemeClr val="hlink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3"/>
              </a:rPr>
              <a:t>https://vimeo.com/838482157</a:t>
            </a:r>
            <a:r>
              <a:rPr lang="en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endParaRPr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e6a3df96e6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2e6a3df96e6_0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Vimeo link: </a:t>
            </a:r>
            <a:r>
              <a:rPr lang="en" u="sng">
                <a:solidFill>
                  <a:schemeClr val="hlink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3"/>
              </a:rPr>
              <a:t>https://vimeo.com/879909226</a:t>
            </a:r>
            <a:r>
              <a:rPr lang="en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7824219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1f25e0cc4d7_0_37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0" name="Google Shape;540;g1f25e0cc4d7_0_37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>
  <p:cSld name="BLANK_1_1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4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11" Type="http://schemas.openxmlformats.org/officeDocument/2006/relationships/image" Target="../media/image21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hyperlink" Target="http://drive.google.com/file/d/1ecp1OM-FJrZzhrJfp3HN1Ndwl-HGndCt/view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s://docs.google.com/document/d/1-dk0YPwAXR5-Sjv-HKH-JTMUnlVVkbsnxONGch47CMI/copy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drive.google.com/file/d/1QHZsL5hDq667U-BDFBejW4qA3loOn3cc/view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23226" y="0"/>
            <a:ext cx="820774" cy="773374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/>
          <p:cNvSpPr/>
          <p:nvPr/>
        </p:nvSpPr>
        <p:spPr>
          <a:xfrm>
            <a:off x="1709548" y="1504350"/>
            <a:ext cx="5902800" cy="2598600"/>
          </a:xfrm>
          <a:prstGeom prst="roundRect">
            <a:avLst>
              <a:gd name="adj" fmla="val 8586"/>
            </a:avLst>
          </a:prstGeom>
          <a:solidFill>
            <a:schemeClr val="lt1"/>
          </a:solidFill>
          <a:ln w="76200" cap="flat" cmpd="sng">
            <a:solidFill>
              <a:srgbClr val="09AB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Meet Amira!</a:t>
            </a:r>
            <a:endParaRPr sz="58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Student Slides: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Amira </a:t>
            </a:r>
            <a:r>
              <a:rPr lang="en-US" sz="33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Intro-shortened</a:t>
            </a:r>
            <a:endParaRPr sz="33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Early Reader Skill Scaffold</a:t>
            </a:r>
            <a:endParaRPr sz="5800">
              <a:solidFill>
                <a:schemeClr val="dk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pic>
        <p:nvPicPr>
          <p:cNvPr id="72" name="Google Shape;72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99046" y="4009728"/>
            <a:ext cx="1152425" cy="1152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43842" y="4063956"/>
            <a:ext cx="1004974" cy="1004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1271794">
            <a:off x="7634252" y="1387108"/>
            <a:ext cx="563277" cy="563292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flipH="1">
            <a:off x="4280998" y="770762"/>
            <a:ext cx="820777" cy="820777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79227" y="770762"/>
            <a:ext cx="1152425" cy="42117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DBCFD73-C855-A979-49A0-27E19F60028C}"/>
              </a:ext>
            </a:extLst>
          </p:cNvPr>
          <p:cNvSpPr txBox="1"/>
          <p:nvPr/>
        </p:nvSpPr>
        <p:spPr>
          <a:xfrm>
            <a:off x="350127" y="74570"/>
            <a:ext cx="7565763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Today I want to introduce you to one of my favorite friends, Amira. She listens to you read on the </a:t>
            </a:r>
            <a:r>
              <a:rPr lang="en-US" err="1"/>
              <a:t>ipad</a:t>
            </a:r>
            <a:r>
              <a:rPr lang="en-US"/>
              <a:t> and helps you grow as a reader. I can't wait for her to be your friend too.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56476" y="78938"/>
            <a:ext cx="820774" cy="77337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3" name="Google Shape;123;p20"/>
          <p:cNvGrpSpPr/>
          <p:nvPr/>
        </p:nvGrpSpPr>
        <p:grpSpPr>
          <a:xfrm>
            <a:off x="259406" y="16403"/>
            <a:ext cx="8606238" cy="4944982"/>
            <a:chOff x="297525" y="172246"/>
            <a:chExt cx="8606238" cy="4944982"/>
          </a:xfrm>
        </p:grpSpPr>
        <p:grpSp>
          <p:nvGrpSpPr>
            <p:cNvPr id="124" name="Google Shape;124;p20"/>
            <p:cNvGrpSpPr/>
            <p:nvPr/>
          </p:nvGrpSpPr>
          <p:grpSpPr>
            <a:xfrm>
              <a:off x="297525" y="821925"/>
              <a:ext cx="2689500" cy="4207729"/>
              <a:chOff x="297525" y="821925"/>
              <a:chExt cx="2689500" cy="4207729"/>
            </a:xfrm>
          </p:grpSpPr>
          <p:sp>
            <p:nvSpPr>
              <p:cNvPr id="125" name="Google Shape;125;p20"/>
              <p:cNvSpPr/>
              <p:nvPr/>
            </p:nvSpPr>
            <p:spPr>
              <a:xfrm>
                <a:off x="297525" y="1743138"/>
                <a:ext cx="2689500" cy="1872600"/>
              </a:xfrm>
              <a:prstGeom prst="roundRect">
                <a:avLst>
                  <a:gd name="adj" fmla="val 8586"/>
                </a:avLst>
              </a:prstGeom>
              <a:solidFill>
                <a:schemeClr val="lt1"/>
              </a:solidFill>
              <a:ln w="76200" cap="flat" cmpd="sng">
                <a:solidFill>
                  <a:srgbClr val="F1539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pic>
            <p:nvPicPr>
              <p:cNvPr id="126" name="Google Shape;126;p20"/>
              <p:cNvPicPr preferRelativeResize="0"/>
              <p:nvPr/>
            </p:nvPicPr>
            <p:blipFill rotWithShape="1">
              <a:blip r:embed="rId4">
                <a:alphaModFix/>
              </a:blip>
              <a:srcRect l="4231" t="13377" r="50939" b="13523"/>
              <a:stretch/>
            </p:blipFill>
            <p:spPr>
              <a:xfrm>
                <a:off x="1253464" y="2545633"/>
                <a:ext cx="1507200" cy="851100"/>
              </a:xfrm>
              <a:prstGeom prst="roundRect">
                <a:avLst>
                  <a:gd name="adj" fmla="val 16667"/>
                </a:avLst>
              </a:prstGeom>
              <a:noFill/>
              <a:ln w="38100" cap="flat" cmpd="sng">
                <a:solidFill>
                  <a:srgbClr val="64CB99"/>
                </a:solidFill>
                <a:prstDash val="solid"/>
                <a:round/>
                <a:headEnd type="none" w="sm" len="sm"/>
                <a:tailEnd type="none" w="sm" len="sm"/>
              </a:ln>
            </p:spPr>
          </p:pic>
          <p:sp>
            <p:nvSpPr>
              <p:cNvPr id="128" name="Google Shape;128;p20"/>
              <p:cNvSpPr/>
              <p:nvPr/>
            </p:nvSpPr>
            <p:spPr>
              <a:xfrm>
                <a:off x="773774" y="3806749"/>
                <a:ext cx="1937563" cy="1222905"/>
              </a:xfrm>
              <a:prstGeom prst="roundRect">
                <a:avLst>
                  <a:gd name="adj" fmla="val 16667"/>
                </a:avLst>
              </a:prstGeom>
              <a:solidFill>
                <a:schemeClr val="lt1"/>
              </a:solidFill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>
                    <a:latin typeface="Poppins SemiBold"/>
                    <a:ea typeface="Poppins SemiBold"/>
                    <a:cs typeface="Poppins SemiBold"/>
                    <a:sym typeface="Poppins SemiBold"/>
                  </a:rPr>
                  <a:t>Click to Allow the microphone</a:t>
                </a:r>
                <a:endParaRPr sz="1800">
                  <a:latin typeface="Poppins SemiBold"/>
                  <a:ea typeface="Poppins SemiBold"/>
                  <a:cs typeface="Poppins SemiBold"/>
                  <a:sym typeface="Poppins SemiBold"/>
                </a:endParaRPr>
              </a:p>
            </p:txBody>
          </p:sp>
          <p:sp>
            <p:nvSpPr>
              <p:cNvPr id="129" name="Google Shape;129;p20"/>
              <p:cNvSpPr/>
              <p:nvPr/>
            </p:nvSpPr>
            <p:spPr>
              <a:xfrm>
                <a:off x="1276575" y="821925"/>
                <a:ext cx="731400" cy="731400"/>
              </a:xfrm>
              <a:prstGeom prst="ellipse">
                <a:avLst/>
              </a:prstGeom>
              <a:solidFill>
                <a:schemeClr val="lt1"/>
              </a:solidFill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3200" b="1">
                    <a:solidFill>
                      <a:schemeClr val="dk1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1</a:t>
                </a:r>
                <a:endParaRPr sz="3200" b="1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  <p:grpSp>
          <p:nvGrpSpPr>
            <p:cNvPr id="130" name="Google Shape;130;p20"/>
            <p:cNvGrpSpPr/>
            <p:nvPr/>
          </p:nvGrpSpPr>
          <p:grpSpPr>
            <a:xfrm>
              <a:off x="2280395" y="172246"/>
              <a:ext cx="4779914" cy="3443492"/>
              <a:chOff x="2280395" y="172246"/>
              <a:chExt cx="4779914" cy="3443492"/>
            </a:xfrm>
          </p:grpSpPr>
          <p:sp>
            <p:nvSpPr>
              <p:cNvPr id="131" name="Google Shape;131;p20"/>
              <p:cNvSpPr/>
              <p:nvPr/>
            </p:nvSpPr>
            <p:spPr>
              <a:xfrm>
                <a:off x="3255894" y="1743138"/>
                <a:ext cx="2689500" cy="1872600"/>
              </a:xfrm>
              <a:prstGeom prst="roundRect">
                <a:avLst>
                  <a:gd name="adj" fmla="val 8586"/>
                </a:avLst>
              </a:prstGeom>
              <a:solidFill>
                <a:schemeClr val="lt1"/>
              </a:solidFill>
              <a:ln w="76200" cap="flat" cmpd="sng">
                <a:solidFill>
                  <a:srgbClr val="FFDF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133;p20"/>
              <p:cNvSpPr/>
              <p:nvPr/>
            </p:nvSpPr>
            <p:spPr>
              <a:xfrm>
                <a:off x="2280395" y="172246"/>
                <a:ext cx="4779914" cy="649679"/>
              </a:xfrm>
              <a:prstGeom prst="roundRect">
                <a:avLst>
                  <a:gd name="adj" fmla="val 16667"/>
                </a:avLst>
              </a:prstGeom>
              <a:solidFill>
                <a:schemeClr val="lt1"/>
              </a:solidFill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500">
                    <a:latin typeface="Poppins SemiBold"/>
                    <a:ea typeface="Poppins SemiBold"/>
                    <a:cs typeface="Poppins SemiBold"/>
                    <a:sym typeface="Poppins SemiBold"/>
                  </a:rPr>
                  <a:t>Listen to Amira’s directions</a:t>
                </a:r>
                <a:endParaRPr sz="2500">
                  <a:latin typeface="Poppins SemiBold"/>
                  <a:ea typeface="Poppins SemiBold"/>
                  <a:cs typeface="Poppins SemiBold"/>
                  <a:sym typeface="Poppins SemiBold"/>
                </a:endParaRPr>
              </a:p>
            </p:txBody>
          </p:sp>
          <p:sp>
            <p:nvSpPr>
              <p:cNvPr id="134" name="Google Shape;134;p20"/>
              <p:cNvSpPr/>
              <p:nvPr/>
            </p:nvSpPr>
            <p:spPr>
              <a:xfrm>
                <a:off x="4234944" y="821925"/>
                <a:ext cx="731400" cy="731400"/>
              </a:xfrm>
              <a:prstGeom prst="ellipse">
                <a:avLst/>
              </a:prstGeom>
              <a:solidFill>
                <a:schemeClr val="lt1"/>
              </a:solidFill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3200" b="1">
                    <a:solidFill>
                      <a:schemeClr val="dk1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2</a:t>
                </a:r>
                <a:endParaRPr sz="3200" b="1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  <p:grpSp>
          <p:nvGrpSpPr>
            <p:cNvPr id="135" name="Google Shape;135;p20"/>
            <p:cNvGrpSpPr/>
            <p:nvPr/>
          </p:nvGrpSpPr>
          <p:grpSpPr>
            <a:xfrm>
              <a:off x="3738656" y="821925"/>
              <a:ext cx="5165107" cy="4295303"/>
              <a:chOff x="3738656" y="821925"/>
              <a:chExt cx="5165107" cy="4295303"/>
            </a:xfrm>
          </p:grpSpPr>
          <p:sp>
            <p:nvSpPr>
              <p:cNvPr id="136" name="Google Shape;136;p20"/>
              <p:cNvSpPr/>
              <p:nvPr/>
            </p:nvSpPr>
            <p:spPr>
              <a:xfrm>
                <a:off x="6214263" y="1743725"/>
                <a:ext cx="2689500" cy="1872600"/>
              </a:xfrm>
              <a:prstGeom prst="roundRect">
                <a:avLst>
                  <a:gd name="adj" fmla="val 8586"/>
                </a:avLst>
              </a:prstGeom>
              <a:solidFill>
                <a:schemeClr val="lt1"/>
              </a:solidFill>
              <a:ln w="76200" cap="flat" cmpd="sng">
                <a:solidFill>
                  <a:srgbClr val="FF99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20"/>
              <p:cNvSpPr/>
              <p:nvPr/>
            </p:nvSpPr>
            <p:spPr>
              <a:xfrm>
                <a:off x="3738656" y="3894324"/>
                <a:ext cx="1964425" cy="1222904"/>
              </a:xfrm>
              <a:prstGeom prst="roundRect">
                <a:avLst>
                  <a:gd name="adj" fmla="val 16667"/>
                </a:avLst>
              </a:prstGeom>
              <a:solidFill>
                <a:schemeClr val="lt1"/>
              </a:solidFill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100">
                    <a:latin typeface="Poppins SemiBold"/>
                    <a:ea typeface="Poppins SemiBold"/>
                    <a:cs typeface="Poppins SemiBold"/>
                    <a:sym typeface="Poppins SemiBold"/>
                  </a:rPr>
                  <a:t>Speak/read when </a:t>
                </a:r>
                <a:r>
                  <a:rPr lang="en" sz="1200">
                    <a:latin typeface="Poppins SemiBold"/>
                    <a:ea typeface="Poppins SemiBold"/>
                    <a:cs typeface="Poppins SemiBold"/>
                    <a:sym typeface="Poppins SemiBold"/>
                  </a:rPr>
                  <a:t>the microphone turns green(loud and proud)</a:t>
                </a:r>
                <a:endParaRPr sz="1800">
                  <a:latin typeface="Poppins SemiBold"/>
                  <a:ea typeface="Poppins SemiBold"/>
                  <a:cs typeface="Poppins SemiBold"/>
                  <a:sym typeface="Poppins SemiBold"/>
                </a:endParaRPr>
              </a:p>
            </p:txBody>
          </p:sp>
          <p:sp>
            <p:nvSpPr>
              <p:cNvPr id="138" name="Google Shape;138;p20"/>
              <p:cNvSpPr/>
              <p:nvPr/>
            </p:nvSpPr>
            <p:spPr>
              <a:xfrm>
                <a:off x="7193313" y="821925"/>
                <a:ext cx="731400" cy="731400"/>
              </a:xfrm>
              <a:prstGeom prst="ellipse">
                <a:avLst/>
              </a:prstGeom>
              <a:solidFill>
                <a:schemeClr val="lt1"/>
              </a:solidFill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3200" b="1">
                    <a:solidFill>
                      <a:schemeClr val="dk1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3</a:t>
                </a:r>
                <a:endParaRPr sz="3200" b="1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75A1DC66-3070-4FE9-C38B-093025DC28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041" y="1783200"/>
            <a:ext cx="2687438" cy="14113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2946727-B12E-739C-06FB-46681E8D8D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87347" y="7956"/>
            <a:ext cx="731401" cy="75404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D35C2E5-31FC-C55C-1413-7CECC4469B4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76058" y="1638494"/>
            <a:ext cx="1474230" cy="182140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615ECFA-6C16-DCE6-01F9-A1DB38D77F4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45518" y="1749108"/>
            <a:ext cx="1645136" cy="1139173"/>
          </a:xfrm>
          <a:prstGeom prst="rect">
            <a:avLst/>
          </a:prstGeom>
        </p:spPr>
      </p:pic>
      <p:sp>
        <p:nvSpPr>
          <p:cNvPr id="10" name="Google Shape;128;p20">
            <a:extLst>
              <a:ext uri="{FF2B5EF4-FFF2-40B4-BE49-F238E27FC236}">
                <a16:creationId xmlns:a16="http://schemas.microsoft.com/office/drawing/2014/main" id="{12B87938-C431-3918-FE92-97E8FD7DE4B3}"/>
              </a:ext>
            </a:extLst>
          </p:cNvPr>
          <p:cNvSpPr/>
          <p:nvPr/>
        </p:nvSpPr>
        <p:spPr>
          <a:xfrm>
            <a:off x="6692281" y="3650882"/>
            <a:ext cx="1937563" cy="1222905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Poppins SemiBold"/>
                <a:ea typeface="Poppins SemiBold"/>
                <a:cs typeface="Poppins SemiBold"/>
                <a:sym typeface="Poppins SemiBold"/>
              </a:rPr>
              <a:t>Press Read A Story to begin your reading time with Amira.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Poppins SemiBold"/>
                <a:ea typeface="Poppins SemiBold"/>
                <a:cs typeface="Poppins SemiBold"/>
                <a:sym typeface="Poppins SemiBold"/>
              </a:rPr>
              <a:t>You will know you are finished for the day with Amira when you see “Great work” and the book at the end.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" sz="11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FF18320-2814-591B-FE84-60E6881336C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50492" y="1749108"/>
            <a:ext cx="1535992" cy="118907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BB42050-7D05-7877-7E56-A9DB3626CEBC}"/>
              </a:ext>
            </a:extLst>
          </p:cNvPr>
          <p:cNvSpPr txBox="1"/>
          <p:nvPr/>
        </p:nvSpPr>
        <p:spPr>
          <a:xfrm>
            <a:off x="256840" y="221413"/>
            <a:ext cx="1129899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Review</a:t>
            </a:r>
          </a:p>
        </p:txBody>
      </p:sp>
    </p:spTree>
    <p:extLst>
      <p:ext uri="{BB962C8B-B14F-4D97-AF65-F5344CB8AC3E}">
        <p14:creationId xmlns:p14="http://schemas.microsoft.com/office/powerpoint/2010/main" val="19579314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" name="Google Shape;542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23226" y="0"/>
            <a:ext cx="820774" cy="77337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43" name="Google Shape;543;p49"/>
          <p:cNvGrpSpPr/>
          <p:nvPr/>
        </p:nvGrpSpPr>
        <p:grpSpPr>
          <a:xfrm>
            <a:off x="3796012" y="280525"/>
            <a:ext cx="3595800" cy="3621900"/>
            <a:chOff x="4701862" y="532200"/>
            <a:chExt cx="3595800" cy="3621900"/>
          </a:xfrm>
        </p:grpSpPr>
        <p:sp>
          <p:nvSpPr>
            <p:cNvPr id="544" name="Google Shape;544;p49"/>
            <p:cNvSpPr/>
            <p:nvPr/>
          </p:nvSpPr>
          <p:spPr>
            <a:xfrm>
              <a:off x="4701862" y="532200"/>
              <a:ext cx="3595800" cy="3621900"/>
            </a:xfrm>
            <a:prstGeom prst="wedgeEllipseCallout">
              <a:avLst>
                <a:gd name="adj1" fmla="val -63640"/>
                <a:gd name="adj2" fmla="val -24200"/>
              </a:avLst>
            </a:prstGeom>
            <a:solidFill>
              <a:schemeClr val="lt1"/>
            </a:solidFill>
            <a:ln w="76200" cap="flat" cmpd="sng">
              <a:solidFill>
                <a:srgbClr val="EEA5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Poppins SemiBold"/>
                  <a:ea typeface="Poppins SemiBold"/>
                  <a:cs typeface="Poppins SemiBold"/>
                  <a:sym typeface="Poppins SemiBold"/>
                </a:rPr>
                <a:t>Now it’s your turn! You’ve got this!</a:t>
              </a:r>
              <a:endParaRPr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endParaRPr>
            </a:p>
            <a:p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endParaRPr>
            </a:p>
            <a:p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endParaRPr>
            </a:p>
            <a:p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endParaRPr>
            </a:p>
            <a:p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100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endParaRPr>
            </a:p>
          </p:txBody>
        </p:sp>
        <p:pic>
          <p:nvPicPr>
            <p:cNvPr id="545" name="Google Shape;545;p49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5417337" y="913875"/>
              <a:ext cx="2428549" cy="242854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546" name="Google Shape;546;p4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52187" y="495875"/>
            <a:ext cx="1680350" cy="43670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5"/>
          <p:cNvSpPr/>
          <p:nvPr/>
        </p:nvSpPr>
        <p:spPr>
          <a:xfrm>
            <a:off x="3982450" y="456050"/>
            <a:ext cx="3967200" cy="3900300"/>
          </a:xfrm>
          <a:prstGeom prst="roundRect">
            <a:avLst>
              <a:gd name="adj" fmla="val 8586"/>
            </a:avLst>
          </a:prstGeom>
          <a:solidFill>
            <a:srgbClr val="FFFFFF"/>
          </a:solidFill>
          <a:ln w="76200" cap="flat" cmpd="sng">
            <a:solidFill>
              <a:srgbClr val="09AB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25"/>
          <p:cNvSpPr/>
          <p:nvPr/>
        </p:nvSpPr>
        <p:spPr>
          <a:xfrm>
            <a:off x="5149567" y="1715778"/>
            <a:ext cx="820800" cy="773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18" name="Google Shape;218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94626" y="4308225"/>
            <a:ext cx="820774" cy="773374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25"/>
          <p:cNvSpPr/>
          <p:nvPr/>
        </p:nvSpPr>
        <p:spPr>
          <a:xfrm>
            <a:off x="4331363" y="1622910"/>
            <a:ext cx="630000" cy="630900"/>
          </a:xfrm>
          <a:prstGeom prst="ellipse">
            <a:avLst/>
          </a:prstGeom>
          <a:solidFill>
            <a:srgbClr val="000000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2</a:t>
            </a:r>
            <a:endParaRPr sz="3200" b="1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21" name="Google Shape;221;p25"/>
          <p:cNvSpPr/>
          <p:nvPr/>
        </p:nvSpPr>
        <p:spPr>
          <a:xfrm>
            <a:off x="4331363" y="783145"/>
            <a:ext cx="630000" cy="630900"/>
          </a:xfrm>
          <a:prstGeom prst="ellipse">
            <a:avLst/>
          </a:prstGeom>
          <a:solidFill>
            <a:srgbClr val="000000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1</a:t>
            </a:r>
            <a:endParaRPr sz="3200" b="1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223" name="Google Shape;223;p25"/>
          <p:cNvGrpSpPr/>
          <p:nvPr/>
        </p:nvGrpSpPr>
        <p:grpSpPr>
          <a:xfrm>
            <a:off x="4331363" y="2519825"/>
            <a:ext cx="2107742" cy="630902"/>
            <a:chOff x="4331363" y="2519825"/>
            <a:chExt cx="2107742" cy="630902"/>
          </a:xfrm>
        </p:grpSpPr>
        <p:sp>
          <p:nvSpPr>
            <p:cNvPr id="224" name="Google Shape;224;p25"/>
            <p:cNvSpPr/>
            <p:nvPr/>
          </p:nvSpPr>
          <p:spPr>
            <a:xfrm>
              <a:off x="4331363" y="2519826"/>
              <a:ext cx="630000" cy="630900"/>
            </a:xfrm>
            <a:prstGeom prst="ellipse">
              <a:avLst/>
            </a:prstGeom>
            <a:solidFill>
              <a:srgbClr val="000000"/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200" b="1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3</a:t>
              </a:r>
              <a:endParaRPr sz="32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pic>
          <p:nvPicPr>
            <p:cNvPr id="225" name="Google Shape;225;p25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5793948" y="2519825"/>
              <a:ext cx="645156" cy="6309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6" name="Google Shape;226;p25"/>
            <p:cNvPicPr preferRelativeResize="0"/>
            <p:nvPr/>
          </p:nvPicPr>
          <p:blipFill rotWithShape="1">
            <a:blip r:embed="rId3">
              <a:alphaModFix/>
            </a:blip>
            <a:srcRect l="8364" t="8372" r="7481" b="6368"/>
            <a:stretch/>
          </p:blipFill>
          <p:spPr>
            <a:xfrm>
              <a:off x="5214525" y="2519826"/>
              <a:ext cx="690900" cy="6309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pic>
      </p:grpSp>
      <p:pic>
        <p:nvPicPr>
          <p:cNvPr id="227" name="Google Shape;227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790175" y="621175"/>
            <a:ext cx="933860" cy="1458900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28" name="Google Shape;228;p25"/>
          <p:cNvSpPr/>
          <p:nvPr/>
        </p:nvSpPr>
        <p:spPr>
          <a:xfrm>
            <a:off x="4331363" y="3359902"/>
            <a:ext cx="630000" cy="630900"/>
          </a:xfrm>
          <a:prstGeom prst="ellipse">
            <a:avLst/>
          </a:prstGeom>
          <a:solidFill>
            <a:srgbClr val="000000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4</a:t>
            </a:r>
            <a:endParaRPr sz="3200" b="1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29" name="Google Shape;229;p25"/>
          <p:cNvPicPr preferRelativeResize="0"/>
          <p:nvPr/>
        </p:nvPicPr>
        <p:blipFill rotWithShape="1">
          <a:blip r:embed="rId6">
            <a:alphaModFix/>
          </a:blip>
          <a:srcRect l="6508" t="17486" r="4705" b="13752"/>
          <a:stretch/>
        </p:blipFill>
        <p:spPr>
          <a:xfrm>
            <a:off x="5142176" y="3416752"/>
            <a:ext cx="1657200" cy="517200"/>
          </a:xfrm>
          <a:prstGeom prst="roundRect">
            <a:avLst>
              <a:gd name="adj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30" name="Google Shape;230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47587" y="3367358"/>
            <a:ext cx="616300" cy="6159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25"/>
          <p:cNvPicPr preferRelativeResize="0"/>
          <p:nvPr/>
        </p:nvPicPr>
        <p:blipFill rotWithShape="1">
          <a:blip r:embed="rId7">
            <a:alphaModFix/>
          </a:blip>
          <a:srcRect b="-2574"/>
          <a:stretch/>
        </p:blipFill>
        <p:spPr>
          <a:xfrm>
            <a:off x="873900" y="1020325"/>
            <a:ext cx="1915449" cy="4046925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25"/>
          <p:cNvSpPr/>
          <p:nvPr/>
        </p:nvSpPr>
        <p:spPr>
          <a:xfrm>
            <a:off x="2178065" y="180935"/>
            <a:ext cx="1713000" cy="1002600"/>
          </a:xfrm>
          <a:prstGeom prst="wedgeEllipseCallout">
            <a:avLst>
              <a:gd name="adj1" fmla="val -47026"/>
              <a:gd name="adj2" fmla="val 80758"/>
            </a:avLst>
          </a:prstGeom>
          <a:solidFill>
            <a:schemeClr val="lt1"/>
          </a:solidFill>
          <a:ln w="76200" cap="flat" cmpd="sng">
            <a:solidFill>
              <a:srgbClr val="80099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Here’s how to log in!</a:t>
            </a:r>
            <a:endParaRPr>
              <a:solidFill>
                <a:schemeClr val="dk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pic>
        <p:nvPicPr>
          <p:cNvPr id="233" name="Google Shape;233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75123" y="783144"/>
            <a:ext cx="645156" cy="6309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 descr="QR code - Wikipedia">
            <a:extLst>
              <a:ext uri="{FF2B5EF4-FFF2-40B4-BE49-F238E27FC236}">
                <a16:creationId xmlns:a16="http://schemas.microsoft.com/office/drawing/2014/main" id="{A9817FF6-7611-8F76-76C7-86CBCCC0065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85645" y="1411122"/>
            <a:ext cx="844262" cy="940748"/>
          </a:xfrm>
          <a:prstGeom prst="rect">
            <a:avLst/>
          </a:prstGeom>
        </p:spPr>
      </p:pic>
      <p:pic>
        <p:nvPicPr>
          <p:cNvPr id="3" name="Picture 2" descr="Clever | Log in">
            <a:extLst>
              <a:ext uri="{FF2B5EF4-FFF2-40B4-BE49-F238E27FC236}">
                <a16:creationId xmlns:a16="http://schemas.microsoft.com/office/drawing/2014/main" id="{033FDA3F-4A38-AB22-D430-BC28D41C4F6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85645" y="527895"/>
            <a:ext cx="829418" cy="88137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9327DAA-E740-4D37-A2EC-D7A975CF800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76675" y="2489178"/>
            <a:ext cx="928222" cy="6309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206371F-3EC2-7239-59C9-D7294BB6B31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05425" y="4119304"/>
            <a:ext cx="1799555" cy="945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0890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oogle Shape;81;p16"/>
          <p:cNvGrpSpPr/>
          <p:nvPr/>
        </p:nvGrpSpPr>
        <p:grpSpPr>
          <a:xfrm>
            <a:off x="1281175" y="454150"/>
            <a:ext cx="6581625" cy="4689348"/>
            <a:chOff x="1281188" y="454150"/>
            <a:chExt cx="6581625" cy="4689348"/>
          </a:xfrm>
        </p:grpSpPr>
        <p:pic>
          <p:nvPicPr>
            <p:cNvPr id="82" name="Google Shape;82;p16"/>
            <p:cNvPicPr preferRelativeResize="0"/>
            <p:nvPr/>
          </p:nvPicPr>
          <p:blipFill rotWithShape="1">
            <a:blip r:embed="rId3">
              <a:alphaModFix/>
            </a:blip>
            <a:srcRect b="51893"/>
            <a:stretch/>
          </p:blipFill>
          <p:spPr>
            <a:xfrm>
              <a:off x="4502238" y="454150"/>
              <a:ext cx="3360575" cy="468934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3" name="Google Shape;83;p16"/>
            <p:cNvSpPr/>
            <p:nvPr/>
          </p:nvSpPr>
          <p:spPr>
            <a:xfrm>
              <a:off x="1281188" y="531500"/>
              <a:ext cx="3360574" cy="2794800"/>
            </a:xfrm>
            <a:prstGeom prst="wedgeEllipseCallout">
              <a:avLst>
                <a:gd name="adj1" fmla="val 65483"/>
                <a:gd name="adj2" fmla="val -10353"/>
              </a:avLst>
            </a:prstGeom>
            <a:solidFill>
              <a:schemeClr val="lt1"/>
            </a:solidFill>
            <a:ln w="76200" cap="flat" cmpd="sng">
              <a:solidFill>
                <a:srgbClr val="09AB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100">
                  <a:solidFill>
                    <a:schemeClr val="dk1"/>
                  </a:solidFill>
                  <a:latin typeface="Poppins SemiBold"/>
                  <a:ea typeface="Poppins SemiBold"/>
                  <a:cs typeface="Poppins SemiBold"/>
                  <a:sym typeface="Poppins SemiBold"/>
                </a:rPr>
                <a:t>Hi, I’m Amira!</a:t>
              </a:r>
              <a:endParaRPr sz="21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100">
                  <a:solidFill>
                    <a:schemeClr val="dk1"/>
                  </a:solidFill>
                  <a:latin typeface="Poppins SemiBold"/>
                  <a:ea typeface="Poppins SemiBold"/>
                  <a:cs typeface="Poppins SemiBold"/>
                  <a:sym typeface="Poppins SemiBold"/>
                </a:rPr>
                <a:t>I’m so excited to meet you! We are going to read on the iPad together!</a:t>
              </a:r>
              <a:endParaRPr sz="21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00">
                <a:latin typeface="Poppins SemiBold"/>
                <a:ea typeface="Poppins SemiBold"/>
                <a:cs typeface="Poppins SemiBold"/>
                <a:sym typeface="Poppins SemiBold"/>
              </a:endParaRPr>
            </a:p>
          </p:txBody>
        </p:sp>
      </p:grpSp>
      <p:pic>
        <p:nvPicPr>
          <p:cNvPr id="84" name="Google Shape;84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20747">
            <a:off x="1515558" y="2651020"/>
            <a:ext cx="977786" cy="977809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256476" y="78938"/>
            <a:ext cx="820774" cy="773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A black and white image of a book&#10;&#10;Description automatically generated">
            <a:extLst>
              <a:ext uri="{FF2B5EF4-FFF2-40B4-BE49-F238E27FC236}">
                <a16:creationId xmlns:a16="http://schemas.microsoft.com/office/drawing/2014/main" id="{C6F04142-E483-054E-7592-7F9C91A16A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1880" y="2979360"/>
            <a:ext cx="2175906" cy="1857994"/>
          </a:xfrm>
          <a:prstGeom prst="rect">
            <a:avLst/>
          </a:prstGeom>
        </p:spPr>
      </p:pic>
      <p:pic>
        <p:nvPicPr>
          <p:cNvPr id="2" name="Picture 1" descr="Apple ipad tablet, product kind, apple ...">
            <a:extLst>
              <a:ext uri="{FF2B5EF4-FFF2-40B4-BE49-F238E27FC236}">
                <a16:creationId xmlns:a16="http://schemas.microsoft.com/office/drawing/2014/main" id="{A037C428-19A1-EC89-3175-7C9B5B9BDD4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61462" y="3139924"/>
            <a:ext cx="1447924" cy="169743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" name="Google Shape;348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23226" y="0"/>
            <a:ext cx="820774" cy="773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9" name="Google Shape;349;p31" title="ERSS Modeling Amira Video #1.mp4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3071" y="664763"/>
            <a:ext cx="6303036" cy="3813973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F573926-4ABF-3FB5-008B-9AB48CF02D4F}"/>
              </a:ext>
            </a:extLst>
          </p:cNvPr>
          <p:cNvSpPr txBox="1"/>
          <p:nvPr/>
        </p:nvSpPr>
        <p:spPr>
          <a:xfrm>
            <a:off x="295942" y="0"/>
            <a:ext cx="7565763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I'm going to show you how to read with Amira. Today I will teach you how to listen to and follow her directions.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F7C8C9-6F53-C28B-DD75-7C546F70B01A}"/>
              </a:ext>
            </a:extLst>
          </p:cNvPr>
          <p:cNvSpPr txBox="1"/>
          <p:nvPr/>
        </p:nvSpPr>
        <p:spPr>
          <a:xfrm>
            <a:off x="6851276" y="664763"/>
            <a:ext cx="1929653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Model:</a:t>
            </a:r>
          </a:p>
          <a:p>
            <a:r>
              <a:rPr lang="en-US"/>
              <a:t>-listening and paying attention</a:t>
            </a:r>
          </a:p>
          <a:p>
            <a:endParaRPr lang="en-US"/>
          </a:p>
          <a:p>
            <a:r>
              <a:rPr lang="en-US"/>
              <a:t>Think aloud- Amira told me the directions, now it is my turn to do it (p-a-t) pat.</a:t>
            </a:r>
          </a:p>
          <a:p>
            <a:endParaRPr lang="en-US"/>
          </a:p>
          <a:p>
            <a:pPr marL="285750" indent="-285750">
              <a:buFontTx/>
              <a:buChar char="-"/>
            </a:pPr>
            <a:r>
              <a:rPr lang="en-US"/>
              <a:t>Clicking allow</a:t>
            </a:r>
          </a:p>
          <a:p>
            <a:pPr marL="285750" indent="-285750">
              <a:buFontTx/>
              <a:buChar char="-"/>
            </a:pPr>
            <a:r>
              <a:rPr lang="en-US"/>
              <a:t>Clicking read a story</a:t>
            </a:r>
          </a:p>
          <a:p>
            <a:pPr marL="285750" indent="-285750">
              <a:buFontTx/>
              <a:buChar char="-"/>
            </a:pPr>
            <a:r>
              <a:rPr lang="en-US"/>
              <a:t>Point out the book and great work icon that comes up when you are finished with reading with Amira for the day.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" name="Google Shape;323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23226" y="0"/>
            <a:ext cx="820774" cy="77337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24" name="Google Shape;324;p29"/>
          <p:cNvGrpSpPr/>
          <p:nvPr/>
        </p:nvGrpSpPr>
        <p:grpSpPr>
          <a:xfrm>
            <a:off x="753813" y="311275"/>
            <a:ext cx="7483963" cy="4832223"/>
            <a:chOff x="542763" y="311275"/>
            <a:chExt cx="7483963" cy="4832223"/>
          </a:xfrm>
        </p:grpSpPr>
        <p:pic>
          <p:nvPicPr>
            <p:cNvPr id="325" name="Google Shape;325;p29"/>
            <p:cNvPicPr preferRelativeResize="0"/>
            <p:nvPr/>
          </p:nvPicPr>
          <p:blipFill rotWithShape="1">
            <a:blip r:embed="rId4">
              <a:alphaModFix/>
            </a:blip>
            <a:srcRect t="7192"/>
            <a:stretch/>
          </p:blipFill>
          <p:spPr>
            <a:xfrm>
              <a:off x="3570525" y="679650"/>
              <a:ext cx="4456200" cy="2162700"/>
            </a:xfrm>
            <a:prstGeom prst="roundRect">
              <a:avLst>
                <a:gd name="adj" fmla="val 16667"/>
              </a:avLst>
            </a:prstGeom>
            <a:noFill/>
            <a:ln w="76200" cap="flat" cmpd="sng">
              <a:solidFill>
                <a:srgbClr val="09ABE8"/>
              </a:solidFill>
              <a:prstDash val="solid"/>
              <a:round/>
              <a:headEnd type="none" w="sm" len="sm"/>
              <a:tailEnd type="none" w="sm" len="sm"/>
            </a:ln>
          </p:spPr>
        </p:pic>
        <p:pic>
          <p:nvPicPr>
            <p:cNvPr id="326" name="Google Shape;326;p29" descr="File:Red oval.svg - Wikimedia Commons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6960805" y="1937654"/>
              <a:ext cx="824967" cy="81918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7" name="Google Shape;327;p29"/>
            <p:cNvPicPr preferRelativeResize="0"/>
            <p:nvPr/>
          </p:nvPicPr>
          <p:blipFill rotWithShape="1">
            <a:blip r:embed="rId6">
              <a:alphaModFix/>
            </a:blip>
            <a:srcRect b="43075"/>
            <a:stretch/>
          </p:blipFill>
          <p:spPr>
            <a:xfrm>
              <a:off x="695478" y="311275"/>
              <a:ext cx="4356001" cy="4832223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328" name="Google Shape;328;p29"/>
            <p:cNvCxnSpPr/>
            <p:nvPr/>
          </p:nvCxnSpPr>
          <p:spPr>
            <a:xfrm rot="10800000" flipH="1">
              <a:off x="6417512" y="2614800"/>
              <a:ext cx="543300" cy="968400"/>
            </a:xfrm>
            <a:prstGeom prst="straightConnector1">
              <a:avLst/>
            </a:prstGeom>
            <a:noFill/>
            <a:ln w="38100" cap="flat" cmpd="sng">
              <a:solidFill>
                <a:srgbClr val="E43D34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329" name="Google Shape;329;p29"/>
            <p:cNvSpPr/>
            <p:nvPr/>
          </p:nvSpPr>
          <p:spPr>
            <a:xfrm>
              <a:off x="542763" y="679650"/>
              <a:ext cx="1415100" cy="1328700"/>
            </a:xfrm>
            <a:prstGeom prst="wedgeEllipseCallout">
              <a:avLst>
                <a:gd name="adj1" fmla="val 55063"/>
                <a:gd name="adj2" fmla="val 44862"/>
              </a:avLst>
            </a:prstGeom>
            <a:solidFill>
              <a:schemeClr val="lt1"/>
            </a:solidFill>
            <a:ln w="76200" cap="flat" cmpd="sng">
              <a:solidFill>
                <a:srgbClr val="E43D3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Make sure the mic is on!</a:t>
              </a:r>
              <a:endParaRPr sz="30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D0BC3CC0-8EC5-E98D-50E8-1BF2DA5AE737}"/>
              </a:ext>
            </a:extLst>
          </p:cNvPr>
          <p:cNvSpPr txBox="1"/>
          <p:nvPr/>
        </p:nvSpPr>
        <p:spPr>
          <a:xfrm>
            <a:off x="5580529" y="3126441"/>
            <a:ext cx="21582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You have to allow your microphone </a:t>
            </a:r>
            <a:r>
              <a:rPr lang="en-US" err="1"/>
              <a:t>everytime</a:t>
            </a:r>
            <a:r>
              <a:rPr lang="en-US"/>
              <a:t> you lot on to read with Amira!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6" name="Google Shape;406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23226" y="0"/>
            <a:ext cx="820774" cy="77337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07" name="Google Shape;407;p36"/>
          <p:cNvGrpSpPr/>
          <p:nvPr/>
        </p:nvGrpSpPr>
        <p:grpSpPr>
          <a:xfrm>
            <a:off x="1881175" y="181700"/>
            <a:ext cx="6208475" cy="4991100"/>
            <a:chOff x="2193400" y="152400"/>
            <a:chExt cx="6208475" cy="4991100"/>
          </a:xfrm>
        </p:grpSpPr>
        <p:pic>
          <p:nvPicPr>
            <p:cNvPr id="408" name="Google Shape;408;p3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5697300" y="152400"/>
              <a:ext cx="1226467" cy="483869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09" name="Google Shape;409;p36"/>
            <p:cNvSpPr/>
            <p:nvPr/>
          </p:nvSpPr>
          <p:spPr>
            <a:xfrm>
              <a:off x="2193400" y="562175"/>
              <a:ext cx="3074700" cy="4210200"/>
            </a:xfrm>
            <a:prstGeom prst="roundRect">
              <a:avLst>
                <a:gd name="adj" fmla="val 8586"/>
              </a:avLst>
            </a:prstGeom>
            <a:solidFill>
              <a:srgbClr val="FFFFFF"/>
            </a:solidFill>
            <a:ln w="76200" cap="flat" cmpd="sng">
              <a:solidFill>
                <a:srgbClr val="09AB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410" name="Google Shape;410;p36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2674362" y="801763"/>
              <a:ext cx="2112775" cy="37310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1" name="Google Shape;411;p36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2193401" y="4223599"/>
              <a:ext cx="919900" cy="9199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12" name="Google Shape;412;p36"/>
            <p:cNvSpPr/>
            <p:nvPr/>
          </p:nvSpPr>
          <p:spPr>
            <a:xfrm>
              <a:off x="6923775" y="669500"/>
              <a:ext cx="1478100" cy="1389000"/>
            </a:xfrm>
            <a:prstGeom prst="wedgeEllipseCallout">
              <a:avLst>
                <a:gd name="adj1" fmla="val -65451"/>
                <a:gd name="adj2" fmla="val -20831"/>
              </a:avLst>
            </a:prstGeom>
            <a:solidFill>
              <a:schemeClr val="lt1"/>
            </a:solidFill>
            <a:ln w="76200" cap="flat" cmpd="sng">
              <a:solidFill>
                <a:srgbClr val="399C0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300">
                  <a:solidFill>
                    <a:schemeClr val="dk1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Green means </a:t>
              </a:r>
              <a:r>
                <a:rPr lang="en" sz="3400">
                  <a:solidFill>
                    <a:srgbClr val="399C01"/>
                  </a:solidFill>
                  <a:latin typeface="Poppins ExtraBold"/>
                  <a:ea typeface="Poppins ExtraBold"/>
                  <a:cs typeface="Poppins ExtraBold"/>
                  <a:sym typeface="Poppins ExtraBold"/>
                </a:rPr>
                <a:t>GO!</a:t>
              </a:r>
              <a:endParaRPr sz="800">
                <a:solidFill>
                  <a:srgbClr val="399C01"/>
                </a:solidFill>
                <a:latin typeface="Poppins ExtraBold"/>
                <a:ea typeface="Poppins ExtraBold"/>
                <a:cs typeface="Poppins ExtraBold"/>
                <a:sym typeface="Poppins ExtraBold"/>
              </a:endParaRPr>
            </a:p>
          </p:txBody>
        </p:sp>
      </p:grpSp>
      <p:sp>
        <p:nvSpPr>
          <p:cNvPr id="413" name="Google Shape;413;p36">
            <a:hlinkClick r:id="rId7"/>
          </p:cNvPr>
          <p:cNvSpPr/>
          <p:nvPr/>
        </p:nvSpPr>
        <p:spPr>
          <a:xfrm rot="5400000">
            <a:off x="-124850" y="136700"/>
            <a:ext cx="1594500" cy="1344600"/>
          </a:xfrm>
          <a:prstGeom prst="rtTriangle">
            <a:avLst/>
          </a:prstGeom>
          <a:solidFill>
            <a:srgbClr val="8009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" name="Google Shape;414;p36">
            <a:hlinkClick r:id="rId7"/>
          </p:cNvPr>
          <p:cNvSpPr txBox="1"/>
          <p:nvPr/>
        </p:nvSpPr>
        <p:spPr>
          <a:xfrm>
            <a:off x="62225" y="88525"/>
            <a:ext cx="634800" cy="7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>
                <a:solidFill>
                  <a:schemeClr val="lt1"/>
                </a:solidFill>
                <a:latin typeface="Poppins Black"/>
                <a:ea typeface="Poppins Black"/>
                <a:cs typeface="Poppins Black"/>
                <a:sym typeface="Poppins Black"/>
              </a:rPr>
              <a:t>3</a:t>
            </a:r>
            <a:endParaRPr sz="3700">
              <a:solidFill>
                <a:schemeClr val="lt1"/>
              </a:solidFill>
              <a:latin typeface="Poppins Black"/>
              <a:ea typeface="Poppins Black"/>
              <a:cs typeface="Poppins Black"/>
              <a:sym typeface="Poppins Black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6F819CD-741C-C22B-2531-BABD49E9C4B8}"/>
              </a:ext>
            </a:extLst>
          </p:cNvPr>
          <p:cNvSpPr txBox="1"/>
          <p:nvPr/>
        </p:nvSpPr>
        <p:spPr>
          <a:xfrm>
            <a:off x="28356" y="4781224"/>
            <a:ext cx="9087288" cy="307777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Wait for the green microphone. Read loud and proud.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ow it works?">
            <a:extLst>
              <a:ext uri="{FF2B5EF4-FFF2-40B4-BE49-F238E27FC236}">
                <a16:creationId xmlns:a16="http://schemas.microsoft.com/office/drawing/2014/main" id="{CA73573E-D70D-E8B8-439B-1897EFA616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653" y="528154"/>
            <a:ext cx="7775367" cy="3842263"/>
          </a:xfrm>
          <a:prstGeom prst="rect">
            <a:avLst/>
          </a:prstGeom>
        </p:spPr>
      </p:pic>
      <p:sp>
        <p:nvSpPr>
          <p:cNvPr id="4" name="TextBox 1">
            <a:extLst>
              <a:ext uri="{FF2B5EF4-FFF2-40B4-BE49-F238E27FC236}">
                <a16:creationId xmlns:a16="http://schemas.microsoft.com/office/drawing/2014/main" id="{E6F819CD-741C-C22B-2531-BABD49E9C4B8}"/>
              </a:ext>
            </a:extLst>
          </p:cNvPr>
          <p:cNvSpPr txBox="1"/>
          <p:nvPr/>
        </p:nvSpPr>
        <p:spPr>
          <a:xfrm>
            <a:off x="105" y="4801382"/>
            <a:ext cx="8397035" cy="307777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Listen to Amira, she will tell you to press the book to begin your reading with Amira.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85C7FD5-DA2E-0240-B3C5-DAC2FC1398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6864" y="942285"/>
            <a:ext cx="4261164" cy="2950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2954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ow it works?">
            <a:extLst>
              <a:ext uri="{FF2B5EF4-FFF2-40B4-BE49-F238E27FC236}">
                <a16:creationId xmlns:a16="http://schemas.microsoft.com/office/drawing/2014/main" id="{CA73573E-D70D-E8B8-439B-1897EFA616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653" y="528154"/>
            <a:ext cx="7775367" cy="3842263"/>
          </a:xfrm>
          <a:prstGeom prst="rect">
            <a:avLst/>
          </a:prstGeom>
        </p:spPr>
      </p:pic>
      <p:sp>
        <p:nvSpPr>
          <p:cNvPr id="4" name="TextBox 1">
            <a:extLst>
              <a:ext uri="{FF2B5EF4-FFF2-40B4-BE49-F238E27FC236}">
                <a16:creationId xmlns:a16="http://schemas.microsoft.com/office/drawing/2014/main" id="{E6F819CD-741C-C22B-2531-BABD49E9C4B8}"/>
              </a:ext>
            </a:extLst>
          </p:cNvPr>
          <p:cNvSpPr txBox="1"/>
          <p:nvPr/>
        </p:nvSpPr>
        <p:spPr>
          <a:xfrm>
            <a:off x="4453" y="4615346"/>
            <a:ext cx="8397035" cy="307777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When you are finished reading with Amira it will say Great work!</a:t>
            </a:r>
          </a:p>
        </p:txBody>
      </p:sp>
    </p:spTree>
    <p:extLst>
      <p:ext uri="{BB962C8B-B14F-4D97-AF65-F5344CB8AC3E}">
        <p14:creationId xmlns:p14="http://schemas.microsoft.com/office/powerpoint/2010/main" val="29836481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56476" y="78938"/>
            <a:ext cx="820774" cy="77337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3" name="Google Shape;123;p20"/>
          <p:cNvGrpSpPr/>
          <p:nvPr/>
        </p:nvGrpSpPr>
        <p:grpSpPr>
          <a:xfrm>
            <a:off x="259406" y="16403"/>
            <a:ext cx="8606238" cy="4944982"/>
            <a:chOff x="297525" y="172246"/>
            <a:chExt cx="8606238" cy="4944982"/>
          </a:xfrm>
        </p:grpSpPr>
        <p:grpSp>
          <p:nvGrpSpPr>
            <p:cNvPr id="124" name="Google Shape;124;p20"/>
            <p:cNvGrpSpPr/>
            <p:nvPr/>
          </p:nvGrpSpPr>
          <p:grpSpPr>
            <a:xfrm>
              <a:off x="297525" y="821925"/>
              <a:ext cx="2689500" cy="4207729"/>
              <a:chOff x="297525" y="821925"/>
              <a:chExt cx="2689500" cy="4207729"/>
            </a:xfrm>
          </p:grpSpPr>
          <p:sp>
            <p:nvSpPr>
              <p:cNvPr id="125" name="Google Shape;125;p20"/>
              <p:cNvSpPr/>
              <p:nvPr/>
            </p:nvSpPr>
            <p:spPr>
              <a:xfrm>
                <a:off x="297525" y="1743138"/>
                <a:ext cx="2689500" cy="1872600"/>
              </a:xfrm>
              <a:prstGeom prst="roundRect">
                <a:avLst>
                  <a:gd name="adj" fmla="val 8586"/>
                </a:avLst>
              </a:prstGeom>
              <a:solidFill>
                <a:schemeClr val="lt1"/>
              </a:solidFill>
              <a:ln w="76200" cap="flat" cmpd="sng">
                <a:solidFill>
                  <a:srgbClr val="F1539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pic>
            <p:nvPicPr>
              <p:cNvPr id="126" name="Google Shape;126;p20"/>
              <p:cNvPicPr preferRelativeResize="0"/>
              <p:nvPr/>
            </p:nvPicPr>
            <p:blipFill rotWithShape="1">
              <a:blip r:embed="rId4">
                <a:alphaModFix/>
              </a:blip>
              <a:srcRect l="4231" t="13377" r="50939" b="13523"/>
              <a:stretch/>
            </p:blipFill>
            <p:spPr>
              <a:xfrm>
                <a:off x="1253464" y="2545633"/>
                <a:ext cx="1507200" cy="851100"/>
              </a:xfrm>
              <a:prstGeom prst="roundRect">
                <a:avLst>
                  <a:gd name="adj" fmla="val 16667"/>
                </a:avLst>
              </a:prstGeom>
              <a:noFill/>
              <a:ln w="38100" cap="flat" cmpd="sng">
                <a:solidFill>
                  <a:srgbClr val="64CB99"/>
                </a:solidFill>
                <a:prstDash val="solid"/>
                <a:round/>
                <a:headEnd type="none" w="sm" len="sm"/>
                <a:tailEnd type="none" w="sm" len="sm"/>
              </a:ln>
            </p:spPr>
          </p:pic>
          <p:sp>
            <p:nvSpPr>
              <p:cNvPr id="128" name="Google Shape;128;p20"/>
              <p:cNvSpPr/>
              <p:nvPr/>
            </p:nvSpPr>
            <p:spPr>
              <a:xfrm>
                <a:off x="773774" y="3806749"/>
                <a:ext cx="1937563" cy="1222905"/>
              </a:xfrm>
              <a:prstGeom prst="roundRect">
                <a:avLst>
                  <a:gd name="adj" fmla="val 16667"/>
                </a:avLst>
              </a:prstGeom>
              <a:solidFill>
                <a:schemeClr val="lt1"/>
              </a:solidFill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>
                    <a:latin typeface="Poppins SemiBold"/>
                    <a:ea typeface="Poppins SemiBold"/>
                    <a:cs typeface="Poppins SemiBold"/>
                    <a:sym typeface="Poppins SemiBold"/>
                  </a:rPr>
                  <a:t>Click to Allow the microphone</a:t>
                </a:r>
                <a:endParaRPr sz="1800">
                  <a:latin typeface="Poppins SemiBold"/>
                  <a:ea typeface="Poppins SemiBold"/>
                  <a:cs typeface="Poppins SemiBold"/>
                  <a:sym typeface="Poppins SemiBold"/>
                </a:endParaRPr>
              </a:p>
            </p:txBody>
          </p:sp>
          <p:sp>
            <p:nvSpPr>
              <p:cNvPr id="129" name="Google Shape;129;p20"/>
              <p:cNvSpPr/>
              <p:nvPr/>
            </p:nvSpPr>
            <p:spPr>
              <a:xfrm>
                <a:off x="1276575" y="821925"/>
                <a:ext cx="731400" cy="731400"/>
              </a:xfrm>
              <a:prstGeom prst="ellipse">
                <a:avLst/>
              </a:prstGeom>
              <a:solidFill>
                <a:schemeClr val="lt1"/>
              </a:solidFill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3200" b="1">
                    <a:solidFill>
                      <a:schemeClr val="dk1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1</a:t>
                </a:r>
                <a:endParaRPr sz="3200" b="1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  <p:grpSp>
          <p:nvGrpSpPr>
            <p:cNvPr id="130" name="Google Shape;130;p20"/>
            <p:cNvGrpSpPr/>
            <p:nvPr/>
          </p:nvGrpSpPr>
          <p:grpSpPr>
            <a:xfrm>
              <a:off x="2280395" y="172246"/>
              <a:ext cx="4779914" cy="3443492"/>
              <a:chOff x="2280395" y="172246"/>
              <a:chExt cx="4779914" cy="3443492"/>
            </a:xfrm>
          </p:grpSpPr>
          <p:sp>
            <p:nvSpPr>
              <p:cNvPr id="131" name="Google Shape;131;p20"/>
              <p:cNvSpPr/>
              <p:nvPr/>
            </p:nvSpPr>
            <p:spPr>
              <a:xfrm>
                <a:off x="3255894" y="1743138"/>
                <a:ext cx="2689500" cy="1872600"/>
              </a:xfrm>
              <a:prstGeom prst="roundRect">
                <a:avLst>
                  <a:gd name="adj" fmla="val 8586"/>
                </a:avLst>
              </a:prstGeom>
              <a:solidFill>
                <a:schemeClr val="lt1"/>
              </a:solidFill>
              <a:ln w="76200" cap="flat" cmpd="sng">
                <a:solidFill>
                  <a:srgbClr val="FFDF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133;p20"/>
              <p:cNvSpPr/>
              <p:nvPr/>
            </p:nvSpPr>
            <p:spPr>
              <a:xfrm>
                <a:off x="2280395" y="172246"/>
                <a:ext cx="4779914" cy="649679"/>
              </a:xfrm>
              <a:prstGeom prst="roundRect">
                <a:avLst>
                  <a:gd name="adj" fmla="val 16667"/>
                </a:avLst>
              </a:prstGeom>
              <a:solidFill>
                <a:schemeClr val="lt1"/>
              </a:solidFill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500">
                    <a:latin typeface="Poppins SemiBold"/>
                    <a:ea typeface="Poppins SemiBold"/>
                    <a:cs typeface="Poppins SemiBold"/>
                    <a:sym typeface="Poppins SemiBold"/>
                  </a:rPr>
                  <a:t>Listen to Amira’s directions</a:t>
                </a:r>
                <a:endParaRPr sz="2500">
                  <a:latin typeface="Poppins SemiBold"/>
                  <a:ea typeface="Poppins SemiBold"/>
                  <a:cs typeface="Poppins SemiBold"/>
                  <a:sym typeface="Poppins SemiBold"/>
                </a:endParaRPr>
              </a:p>
            </p:txBody>
          </p:sp>
          <p:sp>
            <p:nvSpPr>
              <p:cNvPr id="134" name="Google Shape;134;p20"/>
              <p:cNvSpPr/>
              <p:nvPr/>
            </p:nvSpPr>
            <p:spPr>
              <a:xfrm>
                <a:off x="4234944" y="821925"/>
                <a:ext cx="731400" cy="731400"/>
              </a:xfrm>
              <a:prstGeom prst="ellipse">
                <a:avLst/>
              </a:prstGeom>
              <a:solidFill>
                <a:schemeClr val="lt1"/>
              </a:solidFill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3200" b="1">
                    <a:solidFill>
                      <a:schemeClr val="dk1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2</a:t>
                </a:r>
                <a:endParaRPr sz="3200" b="1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  <p:grpSp>
          <p:nvGrpSpPr>
            <p:cNvPr id="135" name="Google Shape;135;p20"/>
            <p:cNvGrpSpPr/>
            <p:nvPr/>
          </p:nvGrpSpPr>
          <p:grpSpPr>
            <a:xfrm>
              <a:off x="3738656" y="821925"/>
              <a:ext cx="5165107" cy="4295303"/>
              <a:chOff x="3738656" y="821925"/>
              <a:chExt cx="5165107" cy="4295303"/>
            </a:xfrm>
          </p:grpSpPr>
          <p:sp>
            <p:nvSpPr>
              <p:cNvPr id="136" name="Google Shape;136;p20"/>
              <p:cNvSpPr/>
              <p:nvPr/>
            </p:nvSpPr>
            <p:spPr>
              <a:xfrm>
                <a:off x="6214263" y="1743725"/>
                <a:ext cx="2689500" cy="1872600"/>
              </a:xfrm>
              <a:prstGeom prst="roundRect">
                <a:avLst>
                  <a:gd name="adj" fmla="val 8586"/>
                </a:avLst>
              </a:prstGeom>
              <a:solidFill>
                <a:schemeClr val="lt1"/>
              </a:solidFill>
              <a:ln w="76200" cap="flat" cmpd="sng">
                <a:solidFill>
                  <a:srgbClr val="FF99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20"/>
              <p:cNvSpPr/>
              <p:nvPr/>
            </p:nvSpPr>
            <p:spPr>
              <a:xfrm>
                <a:off x="3738656" y="3894324"/>
                <a:ext cx="1964425" cy="1222904"/>
              </a:xfrm>
              <a:prstGeom prst="roundRect">
                <a:avLst>
                  <a:gd name="adj" fmla="val 16667"/>
                </a:avLst>
              </a:prstGeom>
              <a:solidFill>
                <a:schemeClr val="lt1"/>
              </a:solidFill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100">
                    <a:latin typeface="Poppins SemiBold"/>
                    <a:ea typeface="Poppins SemiBold"/>
                    <a:cs typeface="Poppins SemiBold"/>
                    <a:sym typeface="Poppins SemiBold"/>
                  </a:rPr>
                  <a:t>Speak/read when </a:t>
                </a:r>
                <a:r>
                  <a:rPr lang="en" sz="1200">
                    <a:latin typeface="Poppins SemiBold"/>
                    <a:ea typeface="Poppins SemiBold"/>
                    <a:cs typeface="Poppins SemiBold"/>
                    <a:sym typeface="Poppins SemiBold"/>
                  </a:rPr>
                  <a:t>the microphone turns green(loud and proud)</a:t>
                </a:r>
                <a:endParaRPr sz="1800">
                  <a:latin typeface="Poppins SemiBold"/>
                  <a:ea typeface="Poppins SemiBold"/>
                  <a:cs typeface="Poppins SemiBold"/>
                  <a:sym typeface="Poppins SemiBold"/>
                </a:endParaRPr>
              </a:p>
            </p:txBody>
          </p:sp>
          <p:sp>
            <p:nvSpPr>
              <p:cNvPr id="138" name="Google Shape;138;p20"/>
              <p:cNvSpPr/>
              <p:nvPr/>
            </p:nvSpPr>
            <p:spPr>
              <a:xfrm>
                <a:off x="7193313" y="821925"/>
                <a:ext cx="731400" cy="731400"/>
              </a:xfrm>
              <a:prstGeom prst="ellipse">
                <a:avLst/>
              </a:prstGeom>
              <a:solidFill>
                <a:schemeClr val="lt1"/>
              </a:solidFill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3200" b="1">
                    <a:solidFill>
                      <a:schemeClr val="dk1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3</a:t>
                </a:r>
                <a:endParaRPr sz="3200" b="1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75A1DC66-3070-4FE9-C38B-093025DC28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041" y="1783200"/>
            <a:ext cx="2687438" cy="14113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2946727-B12E-739C-06FB-46681E8D8D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87347" y="7956"/>
            <a:ext cx="731401" cy="75404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D35C2E5-31FC-C55C-1413-7CECC4469B4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76058" y="1638494"/>
            <a:ext cx="1474230" cy="182140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615ECFA-6C16-DCE6-01F9-A1DB38D77F4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45518" y="1749108"/>
            <a:ext cx="1645136" cy="1139173"/>
          </a:xfrm>
          <a:prstGeom prst="rect">
            <a:avLst/>
          </a:prstGeom>
        </p:spPr>
      </p:pic>
      <p:sp>
        <p:nvSpPr>
          <p:cNvPr id="10" name="Google Shape;128;p20">
            <a:extLst>
              <a:ext uri="{FF2B5EF4-FFF2-40B4-BE49-F238E27FC236}">
                <a16:creationId xmlns:a16="http://schemas.microsoft.com/office/drawing/2014/main" id="{12B87938-C431-3918-FE92-97E8FD7DE4B3}"/>
              </a:ext>
            </a:extLst>
          </p:cNvPr>
          <p:cNvSpPr/>
          <p:nvPr/>
        </p:nvSpPr>
        <p:spPr>
          <a:xfrm>
            <a:off x="6692281" y="3650882"/>
            <a:ext cx="1937563" cy="1222905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Poppins SemiBold"/>
                <a:ea typeface="Poppins SemiBold"/>
                <a:cs typeface="Poppins SemiBold"/>
                <a:sym typeface="Poppins SemiBold"/>
              </a:rPr>
              <a:t>Press Read A Story to begin your reading time with Amira.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Poppins SemiBold"/>
                <a:ea typeface="Poppins SemiBold"/>
                <a:cs typeface="Poppins SemiBold"/>
                <a:sym typeface="Poppins SemiBold"/>
              </a:rPr>
              <a:t>You will know you are finished for the day with Amira when you see “Great work” and the book at the end.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" sz="11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FF18320-2814-591B-FE84-60E6881336C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50492" y="1749108"/>
            <a:ext cx="1535992" cy="118907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7" name="Google Shape;537;p48" title="Assessment_Shortened_K-2nd Grade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6475" y="380513"/>
            <a:ext cx="7791048" cy="4382475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On-screen Show (16:9)</PresentationFormat>
  <Slides>12</Slides>
  <Notes>10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Tortora, Alyssa</dc:creator>
  <cp:revision>4</cp:revision>
  <dcterms:modified xsi:type="dcterms:W3CDTF">2024-10-23T14:27:33Z</dcterms:modified>
</cp:coreProperties>
</file>